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5143500" cx="9144000"/>
  <p:notesSz cx="6858000" cy="9144000"/>
  <p:embeddedFontLst>
    <p:embeddedFont>
      <p:font typeface="Source Code Pro"/>
      <p:regular r:id="rId19"/>
      <p:bold r:id="rId20"/>
    </p:embeddedFont>
    <p:embeddedFont>
      <p:font typeface="Oswald"/>
      <p:regular r:id="rId21"/>
      <p:bold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SourceCodePro-bold.fntdata"/><Relationship Id="rId11" Type="http://schemas.openxmlformats.org/officeDocument/2006/relationships/slide" Target="slides/slide7.xml"/><Relationship Id="rId22" Type="http://schemas.openxmlformats.org/officeDocument/2006/relationships/font" Target="fonts/Oswald-bold.fntdata"/><Relationship Id="rId10" Type="http://schemas.openxmlformats.org/officeDocument/2006/relationships/slide" Target="slides/slide6.xml"/><Relationship Id="rId21" Type="http://schemas.openxmlformats.org/officeDocument/2006/relationships/font" Target="fonts/Oswald-regular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SourceCodePro-regular.fntdata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jpg>
</file>

<file path=ppt/media/image17.jpg>
</file>

<file path=ppt/media/image18.png>
</file>

<file path=ppt/media/image2.jpg>
</file>

<file path=ppt/media/image3.png>
</file>

<file path=ppt/media/image4.png>
</file>

<file path=ppt/media/image5.pn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Shape 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Shape 1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Shape 1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Shape 1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Shape 1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Shape 1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Shape 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Shape 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Shape 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Shape 1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Shape 1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Shape 1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Shape 52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Shape 53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54" name="Shape 5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Shape 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Shape 17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Shape 20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" name="Shape 2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Shape 2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6" name="Shape 2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Shape 28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Shape 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Shape 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Shape 34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5" name="Shape 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Shape 36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Shape 4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Shape 44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Shape 46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Shape 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jpg"/><Relationship Id="rId4" Type="http://schemas.openxmlformats.org/officeDocument/2006/relationships/image" Target="../media/image6.jpg"/><Relationship Id="rId5" Type="http://schemas.openxmlformats.org/officeDocument/2006/relationships/image" Target="../media/image16.jpg"/><Relationship Id="rId6" Type="http://schemas.openxmlformats.org/officeDocument/2006/relationships/image" Target="../media/image10.jpg"/><Relationship Id="rId7" Type="http://schemas.openxmlformats.org/officeDocument/2006/relationships/image" Target="../media/image12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jpg"/><Relationship Id="rId4" Type="http://schemas.openxmlformats.org/officeDocument/2006/relationships/image" Target="../media/image17.jpg"/><Relationship Id="rId5" Type="http://schemas.openxmlformats.org/officeDocument/2006/relationships/image" Target="../media/image11.jpg"/><Relationship Id="rId6" Type="http://schemas.openxmlformats.org/officeDocument/2006/relationships/image" Target="../media/image8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png"/><Relationship Id="rId4" Type="http://schemas.openxmlformats.org/officeDocument/2006/relationships/image" Target="../media/image5.png"/><Relationship Id="rId5" Type="http://schemas.openxmlformats.org/officeDocument/2006/relationships/image" Target="../media/image4.png"/><Relationship Id="rId6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WolfPal</a:t>
            </a:r>
            <a:endParaRPr/>
          </a:p>
        </p:txBody>
      </p:sp>
      <p:sp>
        <p:nvSpPr>
          <p:cNvPr id="63" name="Shape 6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 Planning Assistant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3" name="Shape 123"/>
          <p:cNvCxnSpPr/>
          <p:nvPr/>
        </p:nvCxnSpPr>
        <p:spPr>
          <a:xfrm>
            <a:off x="433425" y="3724283"/>
            <a:ext cx="3891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4" name="Shape 124"/>
          <p:cNvCxnSpPr/>
          <p:nvPr/>
        </p:nvCxnSpPr>
        <p:spPr>
          <a:xfrm>
            <a:off x="4941300" y="3724283"/>
            <a:ext cx="3891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25" name="Shape 125"/>
          <p:cNvPicPr preferRelativeResize="0"/>
          <p:nvPr/>
        </p:nvPicPr>
        <p:blipFill rotWithShape="1">
          <a:blip r:embed="rId3">
            <a:alphaModFix/>
          </a:blip>
          <a:srcRect b="0" l="5414" r="2504" t="0"/>
          <a:stretch/>
        </p:blipFill>
        <p:spPr>
          <a:xfrm>
            <a:off x="4941300" y="400450"/>
            <a:ext cx="3891001" cy="30465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ide closeup of a hand pushing a knob on an audio mixer" id="126" name="Shape 126"/>
          <p:cNvPicPr preferRelativeResize="0"/>
          <p:nvPr/>
        </p:nvPicPr>
        <p:blipFill rotWithShape="1">
          <a:blip r:embed="rId4">
            <a:alphaModFix/>
          </a:blip>
          <a:srcRect b="23255" l="6112" r="0" t="4207"/>
          <a:stretch/>
        </p:blipFill>
        <p:spPr>
          <a:xfrm>
            <a:off x="425023" y="397950"/>
            <a:ext cx="3890968" cy="1998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wo vintage cameras on a wooden shelf" id="127" name="Shape 127"/>
          <p:cNvPicPr preferRelativeResize="0"/>
          <p:nvPr/>
        </p:nvPicPr>
        <p:blipFill rotWithShape="1">
          <a:blip r:embed="rId5">
            <a:alphaModFix/>
          </a:blip>
          <a:srcRect b="14402" l="1512" r="1503" t="22481"/>
          <a:stretch/>
        </p:blipFill>
        <p:spPr>
          <a:xfrm>
            <a:off x="425035" y="2499902"/>
            <a:ext cx="1935230" cy="94461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rtistic overhead shot of caramel-colored coffee in a white mug on a red solid background" id="128" name="Shape 128"/>
          <p:cNvPicPr preferRelativeResize="0"/>
          <p:nvPr/>
        </p:nvPicPr>
        <p:blipFill rotWithShape="1">
          <a:blip r:embed="rId6">
            <a:alphaModFix/>
          </a:blip>
          <a:srcRect b="12597" l="8753" r="8745" t="12597"/>
          <a:stretch/>
        </p:blipFill>
        <p:spPr>
          <a:xfrm>
            <a:off x="2464080" y="2499902"/>
            <a:ext cx="1851925" cy="944608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Shape 129"/>
          <p:cNvSpPr txBox="1"/>
          <p:nvPr>
            <p:ph idx="4294967295" type="body"/>
          </p:nvPr>
        </p:nvSpPr>
        <p:spPr>
          <a:xfrm>
            <a:off x="318850" y="3771900"/>
            <a:ext cx="3999900" cy="53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accent3"/>
                </a:solidFill>
              </a:rPr>
              <a:t>Project name</a:t>
            </a:r>
            <a:endParaRPr b="1" sz="2100">
              <a:solidFill>
                <a:schemeClr val="accent3"/>
              </a:solidFill>
            </a:endParaRPr>
          </a:p>
        </p:txBody>
      </p:sp>
      <p:sp>
        <p:nvSpPr>
          <p:cNvPr id="130" name="Shape 130"/>
          <p:cNvSpPr txBox="1"/>
          <p:nvPr>
            <p:ph idx="4294967295" type="body"/>
          </p:nvPr>
        </p:nvSpPr>
        <p:spPr>
          <a:xfrm>
            <a:off x="318844" y="4228050"/>
            <a:ext cx="3999900" cy="6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/>
              <a:t>Lorem ipsum dolor sit amet, consectetur adipiscing elit, sed do eiusmod tempor incididunt</a:t>
            </a:r>
            <a:endParaRPr sz="1200"/>
          </a:p>
        </p:txBody>
      </p:sp>
      <p:pic>
        <p:nvPicPr>
          <p:cNvPr descr="Modern, round computer speaker " id="131" name="Shape 131"/>
          <p:cNvPicPr preferRelativeResize="0"/>
          <p:nvPr/>
        </p:nvPicPr>
        <p:blipFill rotWithShape="1">
          <a:blip r:embed="rId7">
            <a:alphaModFix/>
          </a:blip>
          <a:srcRect b="17225" l="8674" r="33304" t="22204"/>
          <a:stretch/>
        </p:blipFill>
        <p:spPr>
          <a:xfrm>
            <a:off x="4941300" y="408675"/>
            <a:ext cx="3891000" cy="3046575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Shape 132"/>
          <p:cNvSpPr txBox="1"/>
          <p:nvPr>
            <p:ph idx="4294967295" type="body"/>
          </p:nvPr>
        </p:nvSpPr>
        <p:spPr>
          <a:xfrm>
            <a:off x="4825250" y="3771900"/>
            <a:ext cx="3999900" cy="53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accent3"/>
                </a:solidFill>
              </a:rPr>
              <a:t>Project name</a:t>
            </a:r>
            <a:endParaRPr b="1" sz="2100">
              <a:solidFill>
                <a:schemeClr val="accent3"/>
              </a:solidFill>
            </a:endParaRPr>
          </a:p>
        </p:txBody>
      </p:sp>
      <p:sp>
        <p:nvSpPr>
          <p:cNvPr id="133" name="Shape 133"/>
          <p:cNvSpPr txBox="1"/>
          <p:nvPr>
            <p:ph idx="4294967295" type="body"/>
          </p:nvPr>
        </p:nvSpPr>
        <p:spPr>
          <a:xfrm>
            <a:off x="4825256" y="4228050"/>
            <a:ext cx="3999900" cy="6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/>
              <a:t>Lorem ipsum dolor sit amet, consectetur adipiscing elit, sed do eiusmod tempor incididunt</a:t>
            </a:r>
            <a:endParaRPr sz="12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/>
          <p:nvPr>
            <p:ph type="title"/>
          </p:nvPr>
        </p:nvSpPr>
        <p:spPr>
          <a:xfrm>
            <a:off x="265500" y="1816950"/>
            <a:ext cx="4045200" cy="150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Career highlights</a:t>
            </a:r>
            <a:endParaRPr/>
          </a:p>
        </p:txBody>
      </p:sp>
      <p:sp>
        <p:nvSpPr>
          <p:cNvPr id="139" name="Shape 139"/>
          <p:cNvSpPr txBox="1"/>
          <p:nvPr>
            <p:ph idx="2" type="body"/>
          </p:nvPr>
        </p:nvSpPr>
        <p:spPr>
          <a:xfrm>
            <a:off x="4939500" y="724200"/>
            <a:ext cx="39291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UX Director</a:t>
            </a:r>
            <a:endParaRPr b="1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Company Name, Location</a:t>
            </a:r>
            <a:endParaRPr sz="15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September 20XX - Present</a:t>
            </a:r>
            <a:endParaRPr sz="1500"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Sr. Designer</a:t>
            </a:r>
            <a:endParaRPr b="1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Company Name, Location</a:t>
            </a:r>
            <a:endParaRPr sz="15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September 20XX - August 20XX</a:t>
            </a:r>
            <a:endParaRPr sz="1500"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Designer</a:t>
            </a:r>
            <a:endParaRPr b="1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Company Name, Location</a:t>
            </a:r>
            <a:endParaRPr sz="1500"/>
          </a:p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500"/>
              <a:t>June 20XX - July 20XX</a:t>
            </a:r>
            <a:endParaRPr sz="15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2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Acme Design Award recipient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i="1" lang="en" sz="2400"/>
              <a:t>Parker Music campaign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loseup of protractor ruler on top of architectural diagrams" id="149" name="Shape 149"/>
          <p:cNvPicPr preferRelativeResize="0"/>
          <p:nvPr/>
        </p:nvPicPr>
        <p:blipFill rotWithShape="1">
          <a:blip r:embed="rId3">
            <a:alphaModFix/>
          </a:blip>
          <a:srcRect b="3852" l="11076" r="29814" t="3769"/>
          <a:stretch/>
        </p:blipFill>
        <p:spPr>
          <a:xfrm>
            <a:off x="433450" y="434175"/>
            <a:ext cx="4090926" cy="42616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ide view of hands writing in a notebook at a cafe" id="150" name="Shape 150"/>
          <p:cNvPicPr preferRelativeResize="0"/>
          <p:nvPr/>
        </p:nvPicPr>
        <p:blipFill rotWithShape="1">
          <a:blip r:embed="rId4">
            <a:alphaModFix/>
          </a:blip>
          <a:srcRect b="26446" l="187" r="53022" t="12064"/>
          <a:stretch/>
        </p:blipFill>
        <p:spPr>
          <a:xfrm>
            <a:off x="4695824" y="434175"/>
            <a:ext cx="1891827" cy="16659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Overhead shot of the components of a typewriter" id="151" name="Shape 151"/>
          <p:cNvPicPr preferRelativeResize="0"/>
          <p:nvPr/>
        </p:nvPicPr>
        <p:blipFill rotWithShape="1">
          <a:blip r:embed="rId5">
            <a:alphaModFix/>
          </a:blip>
          <a:srcRect b="15315" l="32807" r="14776" t="15322"/>
          <a:stretch/>
        </p:blipFill>
        <p:spPr>
          <a:xfrm>
            <a:off x="6800775" y="434175"/>
            <a:ext cx="1918200" cy="166589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wo classic cars in front of two yellow garage doors" id="152" name="Shape 152"/>
          <p:cNvPicPr preferRelativeResize="0"/>
          <p:nvPr/>
        </p:nvPicPr>
        <p:blipFill rotWithShape="1">
          <a:blip r:embed="rId6">
            <a:alphaModFix/>
          </a:blip>
          <a:srcRect b="8267" l="11341" r="5931" t="17515"/>
          <a:stretch/>
        </p:blipFill>
        <p:spPr>
          <a:xfrm>
            <a:off x="4695825" y="2289750"/>
            <a:ext cx="4023152" cy="24060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Contact</a:t>
            </a:r>
            <a:endParaRPr/>
          </a:p>
        </p:txBody>
      </p:sp>
      <p:sp>
        <p:nvSpPr>
          <p:cNvPr id="158" name="Shape 158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Your Name</a:t>
            </a:r>
            <a:endParaRPr b="1" sz="14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no_reply@example.com</a:t>
            </a:r>
            <a:endParaRPr sz="14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www.example.com</a:t>
            </a:r>
            <a:endParaRPr sz="1400"/>
          </a:p>
        </p:txBody>
      </p:sp>
      <p:pic>
        <p:nvPicPr>
          <p:cNvPr descr="Upward shot of Golden Gate Bridge against blue sky" id="159" name="Shape 159"/>
          <p:cNvPicPr preferRelativeResize="0"/>
          <p:nvPr/>
        </p:nvPicPr>
        <p:blipFill rotWithShape="1">
          <a:blip r:embed="rId3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WolfPal?</a:t>
            </a:r>
            <a:endParaRPr/>
          </a:p>
        </p:txBody>
      </p:sp>
      <p:sp>
        <p:nvSpPr>
          <p:cNvPr id="69" name="Shape 6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platform that</a:t>
            </a:r>
            <a:endParaRPr/>
          </a:p>
          <a:p>
            <a:pPr indent="-342900" lvl="0" marL="457200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helps you in planning your graduation ahead of time.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connects you to people with the same or different interests.</a:t>
            </a:r>
            <a:endParaRPr/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</a:t>
            </a:r>
            <a:r>
              <a:rPr lang="en"/>
              <a:t>hinks for you about the suitable courses.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Shape 74"/>
          <p:cNvCxnSpPr/>
          <p:nvPr/>
        </p:nvCxnSpPr>
        <p:spPr>
          <a:xfrm>
            <a:off x="-6875" y="2900700"/>
            <a:ext cx="91509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5" name="Shape 7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Components</a:t>
            </a:r>
            <a:endParaRPr/>
          </a:p>
        </p:txBody>
      </p:sp>
      <p:sp>
        <p:nvSpPr>
          <p:cNvPr id="76" name="Shape 76"/>
          <p:cNvSpPr/>
          <p:nvPr/>
        </p:nvSpPr>
        <p:spPr>
          <a:xfrm>
            <a:off x="421176" y="2235693"/>
            <a:ext cx="1329900" cy="1329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Shape 77"/>
          <p:cNvSpPr txBox="1"/>
          <p:nvPr/>
        </p:nvSpPr>
        <p:spPr>
          <a:xfrm>
            <a:off x="332825" y="2596750"/>
            <a:ext cx="1506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Catalogue</a:t>
            </a:r>
            <a:endParaRPr sz="18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78" name="Shape 78"/>
          <p:cNvSpPr/>
          <p:nvPr/>
        </p:nvSpPr>
        <p:spPr>
          <a:xfrm>
            <a:off x="2253122" y="1423415"/>
            <a:ext cx="2954700" cy="2954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Shape 79"/>
          <p:cNvSpPr txBox="1"/>
          <p:nvPr/>
        </p:nvSpPr>
        <p:spPr>
          <a:xfrm>
            <a:off x="2253125" y="2596750"/>
            <a:ext cx="29547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Course Plan</a:t>
            </a:r>
            <a:endParaRPr sz="30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0" name="Shape 80"/>
          <p:cNvSpPr/>
          <p:nvPr/>
        </p:nvSpPr>
        <p:spPr>
          <a:xfrm>
            <a:off x="5709626" y="2147440"/>
            <a:ext cx="1506600" cy="150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Shape 81"/>
          <p:cNvSpPr txBox="1"/>
          <p:nvPr/>
        </p:nvSpPr>
        <p:spPr>
          <a:xfrm>
            <a:off x="5709825" y="2596750"/>
            <a:ext cx="1506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WolfPal</a:t>
            </a:r>
            <a:endParaRPr sz="18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Smart Bot</a:t>
            </a:r>
            <a:endParaRPr sz="18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2" name="Shape 82"/>
          <p:cNvSpPr/>
          <p:nvPr/>
        </p:nvSpPr>
        <p:spPr>
          <a:xfrm>
            <a:off x="7718079" y="2394636"/>
            <a:ext cx="1012500" cy="1012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Shape 83"/>
          <p:cNvSpPr txBox="1"/>
          <p:nvPr/>
        </p:nvSpPr>
        <p:spPr>
          <a:xfrm>
            <a:off x="7718425" y="2596750"/>
            <a:ext cx="10125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PalTalk</a:t>
            </a:r>
            <a:endParaRPr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Forum</a:t>
            </a:r>
            <a:endParaRPr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/>
          <p:nvPr>
            <p:ph idx="2" type="body"/>
          </p:nvPr>
        </p:nvSpPr>
        <p:spPr>
          <a:xfrm>
            <a:off x="4939500" y="573825"/>
            <a:ext cx="3929100" cy="448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Course Catalogue</a:t>
            </a:r>
            <a:endParaRPr sz="1500"/>
          </a:p>
          <a:p>
            <a: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Shows the list of all the courses offered by the university along with their description and detailed information which can be accessed using the ‘course syllabus’ link.</a:t>
            </a:r>
            <a:endParaRPr sz="1500"/>
          </a:p>
          <a:p>
            <a: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Student can add any course to their plan using the specified button.</a:t>
            </a:r>
            <a:endParaRPr sz="1500"/>
          </a:p>
          <a:p>
            <a:pPr indent="-323850" lvl="0" marL="45720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Features link to the course specific forum.</a:t>
            </a:r>
            <a:endParaRPr sz="1500"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/>
          <p:nvPr>
            <p:ph idx="2" type="body"/>
          </p:nvPr>
        </p:nvSpPr>
        <p:spPr>
          <a:xfrm>
            <a:off x="4939500" y="1325000"/>
            <a:ext cx="3929100" cy="309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MyPlan</a:t>
            </a:r>
            <a:endParaRPr sz="1500"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Keeps track of the list of courses that you are planning to enroll in.</a:t>
            </a:r>
            <a:endParaRPr sz="1500"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/>
          <p:nvPr>
            <p:ph idx="2" type="body"/>
          </p:nvPr>
        </p:nvSpPr>
        <p:spPr>
          <a:xfrm>
            <a:off x="3954125" y="1147625"/>
            <a:ext cx="4914600" cy="329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WolfPal Smart Bot</a:t>
            </a:r>
            <a:endParaRPr b="1"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Lists the courses related to a particular area of interest.</a:t>
            </a:r>
            <a:endParaRPr sz="1500"/>
          </a:p>
          <a:p>
            <a: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Provides personalized recommendation of courses in the selected domain on the basis of the user’s ability to handle pressure.</a:t>
            </a:r>
            <a:endParaRPr sz="1500"/>
          </a:p>
          <a:p>
            <a: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Shows the course details such as average grade and prerequisites.</a:t>
            </a:r>
            <a:endParaRPr sz="1500"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/>
          <p:nvPr>
            <p:ph idx="2" type="body"/>
          </p:nvPr>
        </p:nvSpPr>
        <p:spPr>
          <a:xfrm>
            <a:off x="4684450" y="1147625"/>
            <a:ext cx="4184400" cy="3296700"/>
          </a:xfrm>
          <a:prstGeom prst="rect">
            <a:avLst/>
          </a:prstGeom>
          <a:effectLst>
            <a:outerShdw blurRad="128588" rotWithShape="0" algn="bl" dir="5400000" dist="19050">
              <a:srgbClr val="000000">
                <a:alpha val="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PalTalk Forum</a:t>
            </a:r>
            <a:endParaRPr b="1"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Lists the courses related to a particular area of interest.</a:t>
            </a:r>
            <a:endParaRPr sz="1500"/>
          </a:p>
          <a:p>
            <a: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Provides personalized recommendation of courses in the selected domain on the basis of the user’s ability to handle pressure.</a:t>
            </a:r>
            <a:endParaRPr sz="1500"/>
          </a:p>
          <a:p>
            <a: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Shows the course details such as average grade and prerequisites.</a:t>
            </a:r>
            <a:endParaRPr sz="1500"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Portfolio samples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/>
          <p:nvPr>
            <p:ph type="title"/>
          </p:nvPr>
        </p:nvSpPr>
        <p:spPr>
          <a:xfrm>
            <a:off x="311700" y="767425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name</a:t>
            </a:r>
            <a:endParaRPr/>
          </a:p>
        </p:txBody>
      </p:sp>
      <p:sp>
        <p:nvSpPr>
          <p:cNvPr id="114" name="Shape 114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</p:txBody>
      </p:sp>
      <p:pic>
        <p:nvPicPr>
          <p:cNvPr descr="Open Chromebook laptop computer" id="115" name="Shape 1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2975" y="697325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Shape 116"/>
          <p:cNvPicPr preferRelativeResize="0"/>
          <p:nvPr/>
        </p:nvPicPr>
        <p:blipFill rotWithShape="1">
          <a:blip r:embed="rId4">
            <a:alphaModFix/>
          </a:blip>
          <a:srcRect b="0" l="129" r="129" t="0"/>
          <a:stretch/>
        </p:blipFill>
        <p:spPr>
          <a:xfrm>
            <a:off x="4131700" y="978250"/>
            <a:ext cx="4142050" cy="233594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ortrait-oriented black smaptphone" id="117" name="Shape 1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88601" y="1585375"/>
            <a:ext cx="1675825" cy="32912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Shape 11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269175" y="1858795"/>
            <a:ext cx="1514675" cy="26927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